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7772400" cx="10058400"/>
  <p:notesSz cx="6858000" cy="9144000"/>
  <p:embeddedFontLst>
    <p:embeddedFont>
      <p:font typeface="Inter"/>
      <p:regular r:id="rId9"/>
      <p:bold r:id="rId10"/>
      <p:italic r:id="rId11"/>
      <p:boldItalic r:id="rId12"/>
    </p:embeddedFont>
    <p:embeddedFont>
      <p:font typeface="Plus Jakarta Sans Medium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45F8936-3D0C-4549-816C-CF1FEA51CDFC}">
  <a:tblStyle styleId="{A45F8936-3D0C-4549-816C-CF1FEA51CDF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italic.fntdata"/><Relationship Id="rId10" Type="http://schemas.openxmlformats.org/officeDocument/2006/relationships/font" Target="fonts/Inter-bold.fntdata"/><Relationship Id="rId13" Type="http://schemas.openxmlformats.org/officeDocument/2006/relationships/font" Target="fonts/PlusJakartaSansMedium-regular.fntdata"/><Relationship Id="rId12" Type="http://schemas.openxmlformats.org/officeDocument/2006/relationships/font" Target="fonts/Inter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Inter-regular.fntdata"/><Relationship Id="rId15" Type="http://schemas.openxmlformats.org/officeDocument/2006/relationships/font" Target="fonts/PlusJakartaSansMedium-italic.fntdata"/><Relationship Id="rId14" Type="http://schemas.openxmlformats.org/officeDocument/2006/relationships/font" Target="fonts/PlusJakartaSansMedium-bold.fntdata"/><Relationship Id="rId16" Type="http://schemas.openxmlformats.org/officeDocument/2006/relationships/font" Target="fonts/PlusJakartaSansMedium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5e5ce66224_0_4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5e5ce66224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6aa5b2f3a9_0_173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26aa5b2f3a9_0_1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900" cy="3101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900" cy="1197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900" cy="2967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900" cy="19656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900" cy="12720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400" cy="6181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1000" cy="5583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hyperlink" Target="https://docs.google.com/presentation/d/1AG-0ZfpaLey6rJMIdwY5otFX_CnxQE04xhbEebmxtws/copy?usp=sharing" TargetMode="External"/><Relationship Id="rId5" Type="http://schemas.openxmlformats.org/officeDocument/2006/relationships/hyperlink" Target="https://docs.google.com/presentation/d/1RhckZIQxg_F8lhIn9Klv4wrJqnEwNapuU1gI4279EuQ/copy?usp=sharing" TargetMode="External"/><Relationship Id="rId6" Type="http://schemas.openxmlformats.org/officeDocument/2006/relationships/hyperlink" Target="https://docs.google.com/presentation/d/18_BxjfeibrwplLNlxrzC-mTtU9aKyHXb-dElfSlgZnE/copy?usp=sharing" TargetMode="External"/><Relationship Id="rId7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1" Type="http://schemas.openxmlformats.org/officeDocument/2006/relationships/hyperlink" Target="https://docs.google.com/presentation/d/1xyt6yP5NDLs4h5CX1nMhtOheAvcMpDaq-0xkccRlqS4/copy?usp=sharing" TargetMode="External"/><Relationship Id="rId10" Type="http://schemas.openxmlformats.org/officeDocument/2006/relationships/hyperlink" Target="https://docs.google.com/presentation/d/1xyt6yP5NDLs4h5CX1nMhtOheAvcMpDaq-0xkccRlqS4/copy?usp=sharing" TargetMode="External"/><Relationship Id="rId13" Type="http://schemas.openxmlformats.org/officeDocument/2006/relationships/image" Target="../media/image2.png"/><Relationship Id="rId12" Type="http://schemas.openxmlformats.org/officeDocument/2006/relationships/hyperlink" Target="https://www.youtube.com/watch?v=Y7gnBo8dEXA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hyperlink" Target="https://docs.google.com/presentation/d/1o9m4Xf_JjFtEZSU_jROOA-7EG-o9PZ_J0XoDO0U5lRA/copy?usp=sharing" TargetMode="External"/><Relationship Id="rId9" Type="http://schemas.openxmlformats.org/officeDocument/2006/relationships/hyperlink" Target="https://docs.google.com/presentation/d/1xyt6yP5NDLs4h5CX1nMhtOheAvcMpDaq-0xkccRlqS4/copy?usp=sharing" TargetMode="External"/><Relationship Id="rId5" Type="http://schemas.openxmlformats.org/officeDocument/2006/relationships/hyperlink" Target="https://www.c-span.org/classroom/document/?21047" TargetMode="External"/><Relationship Id="rId6" Type="http://schemas.openxmlformats.org/officeDocument/2006/relationships/hyperlink" Target="https://docs.google.com/presentation/d/1MIqwplpW3ynj_lnHVxnn0BYATzxyq59vV66nSvbMGQg/copy?usp=sharing" TargetMode="External"/><Relationship Id="rId7" Type="http://schemas.openxmlformats.org/officeDocument/2006/relationships/hyperlink" Target="https://docs.google.com/presentation/d/1vJQ5FVzK9MswJPrJkppX3kjkBfRzLKjGAJWZ-A8OvRw/copy?usp=sharing" TargetMode="External"/><Relationship Id="rId8" Type="http://schemas.openxmlformats.org/officeDocument/2006/relationships/hyperlink" Target="https://docs.google.com/presentation/d/1hvAv51IOGAysb_kYto1p7CVDx7-iwYmJy2Ci0PcjB3g/copy?usp=shari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2025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7" name="Google Shape;57;p13"/>
          <p:cNvGraphicFramePr/>
          <p:nvPr/>
        </p:nvGraphicFramePr>
        <p:xfrm>
          <a:off x="488388" y="6400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{A45F8936-3D0C-4549-816C-CF1FEA51CDFC}</a:tableStyleId>
              </a:tblPr>
              <a:tblGrid>
                <a:gridCol w="1458775"/>
                <a:gridCol w="3684800"/>
                <a:gridCol w="3910450"/>
              </a:tblGrid>
              <a:tr h="420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LESSON 1: Artifacts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614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How does the study of artifacts contribute to the creation of a historical narrative?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403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STANDARD(S)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7.2, 7.3, 7.6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614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Evaluating Evidence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Historical Significance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67297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Option 1- Frayer Model Vocabulary: Artifact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Option 2- Prediction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11853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Select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4"/>
                        </a:rPr>
                        <a:t>“Do First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”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Play “Song of the Unit” or alternative music choice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with visual, online, or print access to “Do First”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“Do First” either online or by hand.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8177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LAUNCH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With an inquiry based approach, every unit is guided by an “Essential Question,” every topic by a “Compelling Question,” and every lesson by a “Supporting Question.”  Using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Inquiry Journal Introduction Presentation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, introduce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“Inquiry Journal”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to students by showing them the various parts and giving them time to preview the questions for Unit 1. 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5073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Explain the process and importance of Inquiry using the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Inquiry Journal Introduction Presentation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Hand out Unit 1 Inquiry Journal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Guide students through Unit 1- Topic 1: First Americans Supporting Questions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Listen and ask questions about the Inquiry Process and Journal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Fill out the “K” and “W” for each of the supporting questions for Unit 1- Topic 1: The First Americans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8" name="Google Shape;58;p13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Origins of the First Americans: Daily Lesson Plan (60 Minutes)</a:t>
            </a:r>
            <a:endParaRPr sz="18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59" name="Google Shape;59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2025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7" name="Google Shape;67;p14"/>
          <p:cNvGraphicFramePr/>
          <p:nvPr/>
        </p:nvGraphicFramePr>
        <p:xfrm>
          <a:off x="488388" y="6407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{A45F8936-3D0C-4549-816C-CF1FEA51CDFC}</a:tableStyleId>
              </a:tblPr>
              <a:tblGrid>
                <a:gridCol w="1458775"/>
                <a:gridCol w="3684800"/>
                <a:gridCol w="3910450"/>
              </a:tblGrid>
              <a:tr h="3934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1: Artifacts - Continued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5447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2-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PRACTICE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Introduce students to the issues related to the acquisition and display of Native American artifacts. Engage students in a discussion about how archaeologists reconstruct the past from artifacts.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6342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Hand out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4"/>
                        </a:rPr>
                        <a:t>Colonialism and Acquisition Video Worksheet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Show video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(View clip from 1:27 to 3:36)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, d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iscuss questions, and provide vocabulary support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Introduce and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hand out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“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How Archaeologists Study the Past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”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Watch video and answer comprehension questions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Read “How Archaeologists Study the Past” and answer questions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447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3-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EXHIBIT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participate in an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Artifact Investigation Gallery Walk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to engage in a glimpse of the work of archaeologists and historians in studying the past.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hMerge="1"/>
              </a:tr>
              <a:tr h="16989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Post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/>
                        </a:rPr>
                        <a:t>images of the artifacts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Determine groups and provide direction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Hand out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8"/>
                        </a:rPr>
                        <a:t>Artifact Investigation Student Worksheet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Show students the “Teacher Answer Key” within the slideshow about the artifacts and discuss about their inferences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With a group, move to each artifact around the classroom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Answer the questions on the Artifact Investigation Student Worksheet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Participate in a classroom discussion about their inferences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5447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Have students write an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9"/>
                        </a:rPr>
                        <a:t>“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0"/>
                        </a:rPr>
                        <a:t>Exit Ticket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1"/>
                        </a:rPr>
                        <a:t>”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with questions they have generated about the work of archaeologists and their contributions to constructing history.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4472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instructions for the exit ticket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Answer the Exit Ticket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74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RESOURCES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12"/>
                        </a:rPr>
                        <a:t>Gallery Walk Explained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</a:tbl>
          </a:graphicData>
        </a:graphic>
      </p:graphicFrame>
      <p:sp>
        <p:nvSpPr>
          <p:cNvPr id="68" name="Google Shape;68;p14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Origins of the First Americans: Daily Lesson Plan (60 Minutes)</a:t>
            </a:r>
            <a:endParaRPr sz="18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69" name="Google Shape;69;p14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